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67" r:id="rId2"/>
    <p:sldId id="269" r:id="rId3"/>
    <p:sldId id="282" r:id="rId4"/>
    <p:sldId id="266" r:id="rId5"/>
    <p:sldId id="281" r:id="rId6"/>
    <p:sldId id="278" r:id="rId7"/>
    <p:sldId id="279" r:id="rId8"/>
    <p:sldId id="28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4" autoAdjust="0"/>
    <p:restoredTop sz="94660"/>
  </p:normalViewPr>
  <p:slideViewPr>
    <p:cSldViewPr>
      <p:cViewPr>
        <p:scale>
          <a:sx n="66" d="100"/>
          <a:sy n="66" d="100"/>
        </p:scale>
        <p:origin x="-1506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6E9A5B-65AC-47FB-B6DE-C7E25D896403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22D748-260F-4D16-935B-C61E7FD5C5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7230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6ACDCD-B63C-4FEF-BC5F-D193542BCEC4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7FD3F1-D614-4CE0-81D4-6151A8B5FE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9686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722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974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980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197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4237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434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4773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1063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825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917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936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7E096C-E76D-429D-A955-38A781844753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171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house_with floor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512769"/>
            <a:ext cx="5486400" cy="5354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21" name="Line 5"/>
          <p:cNvSpPr>
            <a:spLocks noChangeShapeType="1"/>
          </p:cNvSpPr>
          <p:nvPr/>
        </p:nvSpPr>
        <p:spPr bwMode="auto">
          <a:xfrm flipV="1">
            <a:off x="4348912" y="4021550"/>
            <a:ext cx="0" cy="3980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9223" name="Line 7"/>
          <p:cNvSpPr>
            <a:spLocks noChangeShapeType="1"/>
          </p:cNvSpPr>
          <p:nvPr/>
        </p:nvSpPr>
        <p:spPr bwMode="auto">
          <a:xfrm flipV="1">
            <a:off x="6279312" y="2120861"/>
            <a:ext cx="833842" cy="3564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9228" name="Line 12"/>
          <p:cNvSpPr>
            <a:spLocks noChangeShapeType="1"/>
          </p:cNvSpPr>
          <p:nvPr/>
        </p:nvSpPr>
        <p:spPr bwMode="auto">
          <a:xfrm flipV="1">
            <a:off x="6604334" y="3418684"/>
            <a:ext cx="634666" cy="467516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9229" name="Line 13"/>
          <p:cNvSpPr>
            <a:spLocks noChangeShapeType="1"/>
          </p:cNvSpPr>
          <p:nvPr/>
        </p:nvSpPr>
        <p:spPr bwMode="auto">
          <a:xfrm flipV="1">
            <a:off x="3789948" y="1776252"/>
            <a:ext cx="313322" cy="115226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9230" name="Line 14"/>
          <p:cNvSpPr>
            <a:spLocks noChangeShapeType="1"/>
          </p:cNvSpPr>
          <p:nvPr/>
        </p:nvSpPr>
        <p:spPr bwMode="auto">
          <a:xfrm flipH="1" flipV="1">
            <a:off x="1752600" y="3657600"/>
            <a:ext cx="381000" cy="685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pic>
        <p:nvPicPr>
          <p:cNvPr id="9249" name="Picture 3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437470"/>
            <a:ext cx="1676400" cy="1286930"/>
          </a:xfrm>
          <a:prstGeom prst="rect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53" name="Text Box 37"/>
          <p:cNvSpPr txBox="1">
            <a:spLocks noChangeArrowheads="1"/>
          </p:cNvSpPr>
          <p:nvPr/>
        </p:nvSpPr>
        <p:spPr bwMode="auto">
          <a:xfrm>
            <a:off x="1504950" y="5154863"/>
            <a:ext cx="1485900" cy="92333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CC0066"/>
              </a:solidFill>
              <a:latin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CC0066"/>
              </a:solidFill>
              <a:latin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CC0066"/>
              </a:solidFill>
              <a:latin typeface="Arial" charset="0"/>
            </a:endParaRPr>
          </a:p>
        </p:txBody>
      </p:sp>
      <p:sp>
        <p:nvSpPr>
          <p:cNvPr id="9254" name="Line 38"/>
          <p:cNvSpPr>
            <a:spLocks noChangeShapeType="1"/>
          </p:cNvSpPr>
          <p:nvPr/>
        </p:nvSpPr>
        <p:spPr bwMode="auto">
          <a:xfrm flipH="1" flipV="1">
            <a:off x="1625770" y="2797114"/>
            <a:ext cx="59656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32" name="Text Box 16"/>
          <p:cNvSpPr txBox="1">
            <a:spLocks noChangeArrowheads="1"/>
          </p:cNvSpPr>
          <p:nvPr/>
        </p:nvSpPr>
        <p:spPr bwMode="auto">
          <a:xfrm>
            <a:off x="22746" y="321664"/>
            <a:ext cx="89916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s-ES_tradnl" altLang="en-US" sz="3200" b="1" dirty="0" smtClean="0">
                <a:solidFill>
                  <a:srgbClr val="00B050"/>
                </a:solidFill>
              </a:rPr>
              <a:t>IV-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</a:t>
            </a:r>
            <a:r>
              <a:rPr lang="es-ES_tradnl" altLang="en-US" sz="3200" b="1" dirty="0" err="1" smtClean="0">
                <a:solidFill>
                  <a:srgbClr val="000000"/>
                </a:solidFill>
              </a:rPr>
              <a:t>Label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</a:t>
            </a:r>
            <a:r>
              <a:rPr lang="es-ES_tradnl" altLang="en-US" sz="3200" b="1" dirty="0" err="1" smtClean="0">
                <a:solidFill>
                  <a:srgbClr val="000000"/>
                </a:solidFill>
              </a:rPr>
              <a:t>the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</a:t>
            </a:r>
            <a:r>
              <a:rPr lang="es-ES_tradnl" altLang="en-US" sz="3200" b="1" dirty="0" err="1" smtClean="0">
                <a:solidFill>
                  <a:srgbClr val="000000"/>
                </a:solidFill>
              </a:rPr>
              <a:t>furniture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in </a:t>
            </a:r>
            <a:r>
              <a:rPr lang="es-ES_tradnl" altLang="en-US" sz="3200" b="1" dirty="0" err="1" smtClean="0">
                <a:solidFill>
                  <a:srgbClr val="000000"/>
                </a:solidFill>
              </a:rPr>
              <a:t>the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</a:t>
            </a:r>
            <a:r>
              <a:rPr lang="es-ES_tradnl" altLang="en-US" sz="3200" b="1" dirty="0" err="1" smtClean="0">
                <a:solidFill>
                  <a:srgbClr val="000000"/>
                </a:solidFill>
              </a:rPr>
              <a:t>rooms</a:t>
            </a:r>
            <a:endParaRPr lang="es-ES_tradnl" altLang="en-US" sz="3200" b="1" dirty="0">
              <a:solidFill>
                <a:srgbClr val="000000"/>
              </a:solidFill>
            </a:endParaRPr>
          </a:p>
        </p:txBody>
      </p:sp>
      <p:sp>
        <p:nvSpPr>
          <p:cNvPr id="28" name="Line 5"/>
          <p:cNvSpPr>
            <a:spLocks noChangeShapeType="1"/>
          </p:cNvSpPr>
          <p:nvPr/>
        </p:nvSpPr>
        <p:spPr bwMode="auto">
          <a:xfrm flipV="1">
            <a:off x="2743200" y="3792950"/>
            <a:ext cx="0" cy="3980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33" name="Line 5"/>
          <p:cNvSpPr>
            <a:spLocks noChangeShapeType="1"/>
          </p:cNvSpPr>
          <p:nvPr/>
        </p:nvSpPr>
        <p:spPr bwMode="auto">
          <a:xfrm flipH="1" flipV="1">
            <a:off x="1104900" y="3809998"/>
            <a:ext cx="571500" cy="351426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35" name="Line 12"/>
          <p:cNvSpPr>
            <a:spLocks noChangeShapeType="1"/>
          </p:cNvSpPr>
          <p:nvPr/>
        </p:nvSpPr>
        <p:spPr bwMode="auto">
          <a:xfrm flipV="1">
            <a:off x="5537534" y="4191000"/>
            <a:ext cx="1701466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36" name="Line 38"/>
          <p:cNvSpPr>
            <a:spLocks noChangeShapeType="1"/>
          </p:cNvSpPr>
          <p:nvPr/>
        </p:nvSpPr>
        <p:spPr bwMode="auto">
          <a:xfrm flipH="1" flipV="1">
            <a:off x="1625770" y="1981200"/>
            <a:ext cx="660230" cy="31981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38" name="Line 38"/>
          <p:cNvSpPr>
            <a:spLocks noChangeShapeType="1"/>
          </p:cNvSpPr>
          <p:nvPr/>
        </p:nvSpPr>
        <p:spPr bwMode="auto">
          <a:xfrm flipH="1">
            <a:off x="2286000" y="5154863"/>
            <a:ext cx="2438400" cy="2553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cxnSp>
        <p:nvCxnSpPr>
          <p:cNvPr id="3" name="Elbow Connector 2"/>
          <p:cNvCxnSpPr/>
          <p:nvPr/>
        </p:nvCxnSpPr>
        <p:spPr>
          <a:xfrm rot="16200000" flipH="1">
            <a:off x="4128078" y="2508830"/>
            <a:ext cx="4031092" cy="3295647"/>
          </a:xfrm>
          <a:prstGeom prst="bentConnector3">
            <a:avLst>
              <a:gd name="adj1" fmla="val -31283"/>
            </a:avLst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19" name="Straight Arrow Connector 9218"/>
          <p:cNvCxnSpPr/>
          <p:nvPr/>
        </p:nvCxnSpPr>
        <p:spPr>
          <a:xfrm flipH="1">
            <a:off x="4305300" y="6078192"/>
            <a:ext cx="3486149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25" name="Straight Arrow Connector 9224"/>
          <p:cNvCxnSpPr/>
          <p:nvPr/>
        </p:nvCxnSpPr>
        <p:spPr>
          <a:xfrm flipV="1">
            <a:off x="247650" y="2352386"/>
            <a:ext cx="0" cy="3754351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34" name="Straight Arrow Connector 9233"/>
          <p:cNvCxnSpPr/>
          <p:nvPr/>
        </p:nvCxnSpPr>
        <p:spPr>
          <a:xfrm flipV="1">
            <a:off x="247650" y="2299079"/>
            <a:ext cx="1276350" cy="6031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/>
          <p:nvPr/>
        </p:nvCxnSpPr>
        <p:spPr>
          <a:xfrm flipH="1" flipV="1">
            <a:off x="3505200" y="4362510"/>
            <a:ext cx="876300" cy="171568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 flipH="1">
            <a:off x="419100" y="4419600"/>
            <a:ext cx="3086101" cy="165859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Line 38"/>
          <p:cNvSpPr>
            <a:spLocks noChangeShapeType="1"/>
          </p:cNvSpPr>
          <p:nvPr/>
        </p:nvSpPr>
        <p:spPr bwMode="auto">
          <a:xfrm>
            <a:off x="6248399" y="5504208"/>
            <a:ext cx="673267" cy="66799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88" name="Line 38"/>
          <p:cNvSpPr>
            <a:spLocks noChangeShapeType="1"/>
          </p:cNvSpPr>
          <p:nvPr/>
        </p:nvSpPr>
        <p:spPr bwMode="auto">
          <a:xfrm flipH="1">
            <a:off x="5410200" y="5638799"/>
            <a:ext cx="533400" cy="59179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39" name="Text Box 16"/>
          <p:cNvSpPr txBox="1">
            <a:spLocks noChangeArrowheads="1"/>
          </p:cNvSpPr>
          <p:nvPr/>
        </p:nvSpPr>
        <p:spPr bwMode="auto">
          <a:xfrm>
            <a:off x="0" y="-76200"/>
            <a:ext cx="89916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s-ES_tradnl" altLang="en-US" sz="3200" b="1" dirty="0" err="1" smtClean="0">
                <a:solidFill>
                  <a:srgbClr val="FF0000"/>
                </a:solidFill>
              </a:rPr>
              <a:t>Proposito</a:t>
            </a:r>
            <a:r>
              <a:rPr lang="es-ES_tradnl" altLang="en-US" sz="3200" b="1" dirty="0" smtClean="0">
                <a:solidFill>
                  <a:srgbClr val="FF0000"/>
                </a:solidFill>
              </a:rPr>
              <a:t> 59b					</a:t>
            </a:r>
            <a:r>
              <a:rPr lang="es-ES_tradnl" altLang="en-US" sz="3200" b="1" dirty="0" smtClean="0">
                <a:solidFill>
                  <a:srgbClr val="0070C0"/>
                </a:solidFill>
              </a:rPr>
              <a:t>16/03/16</a:t>
            </a:r>
            <a:endParaRPr lang="es-ES_tradnl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6956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9144000" cy="60198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s-ES_tradnl" dirty="0" smtClean="0">
                <a:solidFill>
                  <a:srgbClr val="0070C0"/>
                </a:solidFill>
              </a:rPr>
              <a:t>1. </a:t>
            </a:r>
            <a:r>
              <a:rPr lang="es-ES_tradnl" dirty="0" smtClean="0"/>
              <a:t>En España y Latinoamérica las macotas son populares en…</a:t>
            </a:r>
          </a:p>
          <a:p>
            <a:pPr marL="0" indent="0">
              <a:buNone/>
            </a:pPr>
            <a:r>
              <a:rPr lang="es-ES_tradnl" dirty="0" smtClean="0"/>
              <a:t>	</a:t>
            </a:r>
            <a:r>
              <a:rPr lang="es-ES_tradnl" dirty="0" smtClean="0">
                <a:solidFill>
                  <a:srgbClr val="0070C0"/>
                </a:solidFill>
              </a:rPr>
              <a:t>a. </a:t>
            </a:r>
            <a:r>
              <a:rPr lang="es-ES_tradnl" dirty="0" smtClean="0"/>
              <a:t>zonas urbanas		</a:t>
            </a:r>
            <a:r>
              <a:rPr lang="es-ES_tradnl" dirty="0" smtClean="0">
                <a:solidFill>
                  <a:srgbClr val="0070C0"/>
                </a:solidFill>
              </a:rPr>
              <a:t>b. </a:t>
            </a:r>
            <a:r>
              <a:rPr lang="es-ES_tradnl" dirty="0" smtClean="0"/>
              <a:t>zonas rurales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0070C0"/>
                </a:solidFill>
              </a:rPr>
              <a:t>2. </a:t>
            </a:r>
            <a:r>
              <a:rPr lang="es-ES_tradnl" dirty="0" smtClean="0"/>
              <a:t>Unas mascotas exóticas son los…</a:t>
            </a:r>
          </a:p>
          <a:p>
            <a:pPr marL="0" indent="0">
              <a:buNone/>
            </a:pPr>
            <a:r>
              <a:rPr lang="es-ES_tradnl" dirty="0" smtClean="0"/>
              <a:t>	</a:t>
            </a:r>
            <a:r>
              <a:rPr lang="es-ES_tradnl" dirty="0" smtClean="0">
                <a:solidFill>
                  <a:srgbClr val="0070C0"/>
                </a:solidFill>
              </a:rPr>
              <a:t>a. </a:t>
            </a:r>
            <a:r>
              <a:rPr lang="es-ES_tradnl" dirty="0" smtClean="0"/>
              <a:t>perros &amp; gatos		</a:t>
            </a:r>
            <a:r>
              <a:rPr lang="es-ES_tradnl" dirty="0" smtClean="0">
                <a:solidFill>
                  <a:srgbClr val="0070C0"/>
                </a:solidFill>
              </a:rPr>
              <a:t>b. </a:t>
            </a:r>
            <a:r>
              <a:rPr lang="es-ES_tradnl" dirty="0" smtClean="0"/>
              <a:t>loros &amp; llamas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0070C0"/>
                </a:solidFill>
              </a:rPr>
              <a:t>3. </a:t>
            </a:r>
            <a:r>
              <a:rPr lang="es-ES_tradnl" dirty="0" smtClean="0"/>
              <a:t>Un animal que no tiene paciencia es…</a:t>
            </a:r>
          </a:p>
          <a:p>
            <a:pPr marL="0" indent="0">
              <a:buNone/>
            </a:pPr>
            <a:r>
              <a:rPr lang="es-ES_tradnl" dirty="0" smtClean="0"/>
              <a:t>	</a:t>
            </a:r>
            <a:r>
              <a:rPr lang="es-ES_tradnl" dirty="0" smtClean="0">
                <a:solidFill>
                  <a:srgbClr val="0070C0"/>
                </a:solidFill>
              </a:rPr>
              <a:t>a.</a:t>
            </a:r>
            <a:r>
              <a:rPr lang="es-ES_tradnl" dirty="0" smtClean="0"/>
              <a:t> el loro			</a:t>
            </a:r>
            <a:r>
              <a:rPr lang="es-ES_tradnl" dirty="0" smtClean="0">
                <a:solidFill>
                  <a:srgbClr val="0070C0"/>
                </a:solidFill>
              </a:rPr>
              <a:t>b.</a:t>
            </a:r>
            <a:r>
              <a:rPr lang="es-ES_tradnl" dirty="0" smtClean="0"/>
              <a:t> la llama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0070C0"/>
                </a:solidFill>
              </a:rPr>
              <a:t>4. </a:t>
            </a:r>
            <a:r>
              <a:rPr lang="es-ES_tradnl" dirty="0" smtClean="0"/>
              <a:t>La capital de Ecuador es…</a:t>
            </a:r>
          </a:p>
          <a:p>
            <a:pPr marL="0" indent="0">
              <a:buNone/>
            </a:pPr>
            <a:r>
              <a:rPr lang="es-ES_tradnl" dirty="0" smtClean="0"/>
              <a:t>	</a:t>
            </a:r>
            <a:r>
              <a:rPr lang="es-ES_tradnl" dirty="0" smtClean="0">
                <a:solidFill>
                  <a:srgbClr val="0070C0"/>
                </a:solidFill>
              </a:rPr>
              <a:t>a. </a:t>
            </a:r>
            <a:r>
              <a:rPr lang="es-ES_tradnl" dirty="0" smtClean="0"/>
              <a:t>Quito			</a:t>
            </a:r>
            <a:r>
              <a:rPr lang="es-ES_tradnl" dirty="0" smtClean="0">
                <a:solidFill>
                  <a:srgbClr val="0070C0"/>
                </a:solidFill>
              </a:rPr>
              <a:t>b. </a:t>
            </a:r>
            <a:r>
              <a:rPr lang="es-ES_tradnl" dirty="0" smtClean="0"/>
              <a:t>Madrid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0070C0"/>
                </a:solidFill>
              </a:rPr>
              <a:t>5. </a:t>
            </a:r>
            <a:r>
              <a:rPr lang="es-ES_tradnl" dirty="0" smtClean="0"/>
              <a:t>Un colegio mixto es para…</a:t>
            </a:r>
          </a:p>
          <a:p>
            <a:pPr marL="0" indent="0">
              <a:buNone/>
            </a:pPr>
            <a:r>
              <a:rPr lang="es-ES_tradnl" dirty="0" smtClean="0"/>
              <a:t>	</a:t>
            </a:r>
            <a:r>
              <a:rPr lang="es-ES_tradnl" dirty="0" smtClean="0">
                <a:solidFill>
                  <a:srgbClr val="0070C0"/>
                </a:solidFill>
              </a:rPr>
              <a:t>a. </a:t>
            </a:r>
            <a:r>
              <a:rPr lang="es-ES_tradnl" dirty="0" smtClean="0"/>
              <a:t>solo muchachos	</a:t>
            </a:r>
            <a:r>
              <a:rPr lang="es-ES_tradnl" dirty="0" smtClean="0">
                <a:solidFill>
                  <a:srgbClr val="0070C0"/>
                </a:solidFill>
              </a:rPr>
              <a:t>b. </a:t>
            </a:r>
            <a:r>
              <a:rPr lang="es-ES_tradnl" dirty="0" smtClean="0"/>
              <a:t>muchachos y muchachas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0070C0"/>
                </a:solidFill>
              </a:rPr>
              <a:t>6. </a:t>
            </a:r>
            <a:r>
              <a:rPr lang="es-ES_tradnl" dirty="0" smtClean="0"/>
              <a:t>El Pichincha es…..</a:t>
            </a:r>
          </a:p>
          <a:p>
            <a:pPr marL="0" indent="0">
              <a:buNone/>
            </a:pPr>
            <a:r>
              <a:rPr lang="es-ES_tradnl" dirty="0" smtClean="0"/>
              <a:t>	</a:t>
            </a:r>
            <a:r>
              <a:rPr lang="es-ES_tradnl" dirty="0" smtClean="0">
                <a:solidFill>
                  <a:srgbClr val="0070C0"/>
                </a:solidFill>
              </a:rPr>
              <a:t>a. </a:t>
            </a:r>
            <a:r>
              <a:rPr lang="es-ES_tradnl" dirty="0" smtClean="0"/>
              <a:t>un volcán		</a:t>
            </a:r>
            <a:r>
              <a:rPr lang="es-ES_tradnl" dirty="0" smtClean="0">
                <a:solidFill>
                  <a:srgbClr val="0070C0"/>
                </a:solidFill>
              </a:rPr>
              <a:t>b. </a:t>
            </a:r>
            <a:r>
              <a:rPr lang="es-ES_tradnl" dirty="0" smtClean="0"/>
              <a:t>una montana</a:t>
            </a:r>
          </a:p>
        </p:txBody>
      </p:sp>
      <p:sp>
        <p:nvSpPr>
          <p:cNvPr id="4" name="Text Box 16"/>
          <p:cNvSpPr txBox="1">
            <a:spLocks noChangeArrowheads="1"/>
          </p:cNvSpPr>
          <p:nvPr/>
        </p:nvSpPr>
        <p:spPr bwMode="auto">
          <a:xfrm>
            <a:off x="228600" y="152400"/>
            <a:ext cx="89916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s-ES_tradnl" altLang="en-US" sz="3200" b="1" dirty="0" smtClean="0">
                <a:solidFill>
                  <a:srgbClr val="00B050"/>
                </a:solidFill>
              </a:rPr>
              <a:t>V-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</a:t>
            </a:r>
            <a:r>
              <a:rPr lang="es-ES_tradnl" altLang="en-US" sz="3200" b="1" dirty="0" err="1" smtClean="0">
                <a:solidFill>
                  <a:srgbClr val="000000"/>
                </a:solidFill>
              </a:rPr>
              <a:t>Copy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and </a:t>
            </a:r>
            <a:r>
              <a:rPr lang="es-ES_tradnl" altLang="en-US" sz="3200" b="1" dirty="0" err="1" smtClean="0">
                <a:solidFill>
                  <a:srgbClr val="000000"/>
                </a:solidFill>
              </a:rPr>
              <a:t>choose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</a:t>
            </a:r>
            <a:r>
              <a:rPr lang="es-ES_tradnl" altLang="en-US" sz="3200" b="1" dirty="0" err="1" smtClean="0">
                <a:solidFill>
                  <a:srgbClr val="000000"/>
                </a:solidFill>
              </a:rPr>
              <a:t>the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</a:t>
            </a:r>
            <a:r>
              <a:rPr lang="es-ES_tradnl" altLang="en-US" sz="3200" b="1" dirty="0" err="1" smtClean="0">
                <a:solidFill>
                  <a:srgbClr val="000000"/>
                </a:solidFill>
              </a:rPr>
              <a:t>correct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response</a:t>
            </a:r>
            <a:endParaRPr lang="es-ES_tradnl" altLang="en-US" sz="32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8215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76200" y="228600"/>
            <a:ext cx="8991600" cy="6629400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u="sng" smtClean="0"/>
              <a:t>Listening comprehension</a:t>
            </a:r>
          </a:p>
          <a:p>
            <a:pPr lvl="1"/>
            <a:r>
              <a:rPr lang="en-US" smtClean="0"/>
              <a:t>Workbook p. 2.17-2.1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b="1" smtClean="0"/>
              <a:t>Ej. B </a:t>
            </a:r>
            <a:r>
              <a:rPr lang="en-US" sz="2200" i="1" smtClean="0"/>
              <a:t>p.2.17</a:t>
            </a:r>
            <a:r>
              <a:rPr lang="en-US" b="1" smtClean="0"/>
              <a:t>		Ej. C 	</a:t>
            </a:r>
            <a:r>
              <a:rPr lang="en-US" sz="2000" i="1" smtClean="0"/>
              <a:t>		</a:t>
            </a:r>
            <a:r>
              <a:rPr lang="en-US" b="1" smtClean="0"/>
              <a:t>Ej. F</a:t>
            </a:r>
            <a:r>
              <a:rPr lang="en-US" i="1" smtClean="0"/>
              <a:t> </a:t>
            </a:r>
            <a:r>
              <a:rPr lang="en-US" sz="2400" i="1" smtClean="0"/>
              <a:t>p. 2.18</a:t>
            </a:r>
            <a:r>
              <a:rPr lang="en-US" i="1" smtClean="0"/>
              <a:t>	</a:t>
            </a:r>
            <a:r>
              <a:rPr lang="en-US" b="1" smtClean="0"/>
              <a:t>Ej. G</a:t>
            </a:r>
            <a:r>
              <a:rPr lang="en-US" smtClean="0"/>
              <a:t> 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smtClean="0"/>
              <a:t>1.			1.			1.		1.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smtClean="0"/>
              <a:t>2.			2.			2.		2.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smtClean="0"/>
              <a:t>3.			3.			3.		3.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smtClean="0"/>
              <a:t>4.			4.			4.		4.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smtClean="0"/>
              <a:t>5.			5.			5.		5.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smtClean="0"/>
              <a:t>6.			6.					6.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smtClean="0"/>
              <a:t>7.			7.					7.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smtClean="0"/>
              <a:t>8.								8.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b="1" smtClean="0"/>
              <a:t>Ej. H </a:t>
            </a:r>
            <a:r>
              <a:rPr lang="en-US" i="1" smtClean="0"/>
              <a:t>p. 2.18</a:t>
            </a:r>
            <a:r>
              <a:rPr lang="en-US" smtClean="0"/>
              <a:t>						9.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smtClean="0"/>
              <a:t>1.		3.	    5.					10.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smtClean="0"/>
              <a:t>2.		4.						</a:t>
            </a: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419600" y="-76200"/>
            <a:ext cx="47244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srgbClr val="FF0000"/>
                </a:solidFill>
              </a:rPr>
              <a:t>Actividades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0337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59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 SURE YOUR PLANNER IS UP TO DATE FOR YOUR EXTRA CREDIT QUESTION!!</a:t>
            </a:r>
          </a:p>
          <a:p>
            <a:r>
              <a:rPr lang="en-US" dirty="0" smtClean="0"/>
              <a:t>Study for exam: cap. 2 on TOMORROW!!</a:t>
            </a:r>
          </a:p>
          <a:p>
            <a:pPr lvl="1"/>
            <a:r>
              <a:rPr lang="en-US" dirty="0" smtClean="0"/>
              <a:t>Family</a:t>
            </a:r>
          </a:p>
          <a:p>
            <a:pPr lvl="1"/>
            <a:r>
              <a:rPr lang="en-US" dirty="0" smtClean="0"/>
              <a:t>House/home</a:t>
            </a:r>
          </a:p>
          <a:p>
            <a:pPr lvl="1"/>
            <a:r>
              <a:rPr lang="en-US" dirty="0" err="1" smtClean="0"/>
              <a:t>Tener</a:t>
            </a:r>
            <a:endParaRPr lang="en-US" dirty="0" smtClean="0"/>
          </a:p>
          <a:p>
            <a:pPr lvl="1"/>
            <a:r>
              <a:rPr lang="en-US" dirty="0" smtClean="0"/>
              <a:t>Possessive Adjectives</a:t>
            </a:r>
          </a:p>
          <a:p>
            <a:pPr lvl="1"/>
            <a:r>
              <a:rPr lang="en-US" dirty="0" smtClean="0"/>
              <a:t>Readings: </a:t>
            </a:r>
            <a:r>
              <a:rPr lang="en-US" u="sng" dirty="0" err="1" smtClean="0"/>
              <a:t>Una</a:t>
            </a:r>
            <a:r>
              <a:rPr lang="en-US" u="sng" dirty="0" smtClean="0"/>
              <a:t> </a:t>
            </a:r>
            <a:r>
              <a:rPr lang="en-US" u="sng" dirty="0" err="1" smtClean="0"/>
              <a:t>familia</a:t>
            </a:r>
            <a:r>
              <a:rPr lang="en-US" u="sng" dirty="0" smtClean="0"/>
              <a:t> </a:t>
            </a:r>
            <a:r>
              <a:rPr lang="en-US" u="sng" dirty="0" err="1" smtClean="0"/>
              <a:t>ecuatoriana</a:t>
            </a:r>
            <a:r>
              <a:rPr lang="en-US" dirty="0" smtClean="0"/>
              <a:t> &amp; </a:t>
            </a:r>
            <a:r>
              <a:rPr lang="en-US" u="sng" dirty="0" err="1" smtClean="0"/>
              <a:t>Mascotas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306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3340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s-ES_tradnl" b="1" dirty="0" smtClean="0"/>
              <a:t>B. </a:t>
            </a:r>
            <a:r>
              <a:rPr lang="es-ES_tradnl" i="1" dirty="0" smtClean="0"/>
              <a:t>p. 2.17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Otro hijo de mi madre o de mi padre es mi primo.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Otra hija de mi madre o de mi padre es mi hermana.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El hermano de mi madre es mi sobrino.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La hermana de mi padre es mi tía.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El padre de mi padre es mi abuelo.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La madre de mi padre es mi tía.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Mis tíos, primos, sobrinos, y abuelos son mis parientes.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Los padres de mi padre son mis abuelos.</a:t>
            </a:r>
            <a:endParaRPr lang="es-ES_tradnl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Teacher Oral Parts, </a:t>
            </a:r>
            <a:r>
              <a:rPr lang="en-US" b="1" dirty="0" err="1" smtClean="0"/>
              <a:t>Wkbk</a:t>
            </a:r>
            <a:r>
              <a:rPr lang="en-US" b="1" dirty="0" smtClean="0"/>
              <a:t> p. 2.17-2.18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087377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"/>
            <a:ext cx="9129215" cy="670560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s-ES_tradnl" b="1" dirty="0" smtClean="0"/>
              <a:t>C.</a:t>
            </a:r>
            <a:endParaRPr lang="es-ES_tradnl" dirty="0" smtClean="0"/>
          </a:p>
          <a:p>
            <a:pPr marL="0" indent="0">
              <a:buNone/>
            </a:pPr>
            <a:r>
              <a:rPr lang="es-ES_tradnl" dirty="0" smtClean="0"/>
              <a:t>1. -¿Quién es la hija de mi madre?</a:t>
            </a:r>
          </a:p>
          <a:p>
            <a:pPr marL="0" indent="0">
              <a:buNone/>
            </a:pPr>
            <a:r>
              <a:rPr lang="es-ES_tradnl" dirty="0" smtClean="0"/>
              <a:t>	-Es mi hermana.</a:t>
            </a:r>
          </a:p>
          <a:p>
            <a:pPr marL="0" indent="0">
              <a:buNone/>
            </a:pPr>
            <a:r>
              <a:rPr lang="es-ES_tradnl" dirty="0" smtClean="0"/>
              <a:t>2. -¿Es tu hermana tu prima? </a:t>
            </a:r>
            <a:endParaRPr lang="es-ES_tradnl" dirty="0" smtClean="0"/>
          </a:p>
          <a:p>
            <a:pPr marL="0" indent="0">
              <a:buNone/>
            </a:pPr>
            <a:r>
              <a:rPr lang="es-ES_tradnl" dirty="0"/>
              <a:t>	</a:t>
            </a:r>
            <a:r>
              <a:rPr lang="es-ES_tradnl" dirty="0" smtClean="0"/>
              <a:t>–</a:t>
            </a:r>
            <a:r>
              <a:rPr lang="es-ES_tradnl" dirty="0" smtClean="0"/>
              <a:t>Si, también.</a:t>
            </a:r>
          </a:p>
          <a:p>
            <a:pPr marL="0" indent="0">
              <a:buNone/>
            </a:pPr>
            <a:r>
              <a:rPr lang="es-ES_tradnl" dirty="0" smtClean="0"/>
              <a:t>3. -¿Quiénes son tus abuelos?</a:t>
            </a:r>
          </a:p>
          <a:p>
            <a:pPr marL="0" indent="0">
              <a:buNone/>
            </a:pPr>
            <a:r>
              <a:rPr lang="es-ES_tradnl" dirty="0"/>
              <a:t>	</a:t>
            </a:r>
            <a:r>
              <a:rPr lang="es-ES_tradnl" dirty="0" smtClean="0"/>
              <a:t>-Mis abuelos son los hijos de mis padres.</a:t>
            </a:r>
          </a:p>
          <a:p>
            <a:pPr marL="0" indent="0">
              <a:buNone/>
            </a:pPr>
            <a:r>
              <a:rPr lang="es-ES_tradnl" dirty="0" smtClean="0"/>
              <a:t>4. -¿De quien eres nieto/nieta? </a:t>
            </a:r>
            <a:endParaRPr lang="es-ES_tradnl" dirty="0" smtClean="0"/>
          </a:p>
          <a:p>
            <a:pPr marL="0" indent="0">
              <a:buNone/>
            </a:pPr>
            <a:r>
              <a:rPr lang="es-ES_tradnl" dirty="0"/>
              <a:t>	</a:t>
            </a:r>
            <a:r>
              <a:rPr lang="es-ES_tradnl" dirty="0" smtClean="0"/>
              <a:t>  </a:t>
            </a:r>
            <a:r>
              <a:rPr lang="es-ES_tradnl" dirty="0" smtClean="0"/>
              <a:t>-De mis tíos.</a:t>
            </a:r>
          </a:p>
          <a:p>
            <a:pPr marL="0" indent="0">
              <a:buNone/>
            </a:pPr>
            <a:r>
              <a:rPr lang="es-ES_tradnl" dirty="0" smtClean="0"/>
              <a:t>5. -¿Quiénes son los hijos de mis tíos</a:t>
            </a:r>
            <a:r>
              <a:rPr lang="es-ES_tradnl" dirty="0" smtClean="0"/>
              <a:t>?</a:t>
            </a:r>
          </a:p>
          <a:p>
            <a:pPr marL="0" indent="0">
              <a:buNone/>
            </a:pPr>
            <a:r>
              <a:rPr lang="es-ES_tradnl" dirty="0"/>
              <a:t>	</a:t>
            </a:r>
            <a:r>
              <a:rPr lang="es-ES_tradnl" dirty="0" smtClean="0"/>
              <a:t> </a:t>
            </a:r>
            <a:r>
              <a:rPr lang="es-ES_tradnl" dirty="0" smtClean="0"/>
              <a:t>–Son mis primos.</a:t>
            </a:r>
          </a:p>
          <a:p>
            <a:pPr marL="0" indent="0">
              <a:buNone/>
            </a:pPr>
            <a:r>
              <a:rPr lang="es-ES_tradnl" dirty="0" smtClean="0"/>
              <a:t>6. -¿Son gemelos?   </a:t>
            </a:r>
            <a:endParaRPr lang="es-ES_tradnl" dirty="0" smtClean="0"/>
          </a:p>
          <a:p>
            <a:pPr marL="0" indent="0">
              <a:buNone/>
            </a:pPr>
            <a:r>
              <a:rPr lang="es-ES_tradnl" dirty="0"/>
              <a:t>	</a:t>
            </a:r>
            <a:r>
              <a:rPr lang="es-ES_tradnl" dirty="0" smtClean="0"/>
              <a:t>-</a:t>
            </a:r>
            <a:r>
              <a:rPr lang="es-ES_tradnl" dirty="0" smtClean="0"/>
              <a:t>Si, es hijo único.</a:t>
            </a:r>
          </a:p>
          <a:p>
            <a:pPr marL="0" indent="0">
              <a:buNone/>
            </a:pPr>
            <a:r>
              <a:rPr lang="es-ES_tradnl" dirty="0" smtClean="0"/>
              <a:t>7. -¿Tiene el pelo castaño?  </a:t>
            </a:r>
            <a:endParaRPr lang="es-ES_tradnl" dirty="0" smtClean="0"/>
          </a:p>
          <a:p>
            <a:pPr marL="0" indent="0">
              <a:buNone/>
            </a:pPr>
            <a:r>
              <a:rPr lang="es-ES_tradnl" dirty="0"/>
              <a:t>	</a:t>
            </a:r>
            <a:r>
              <a:rPr lang="es-ES_tradnl" dirty="0" smtClean="0"/>
              <a:t> </a:t>
            </a:r>
            <a:r>
              <a:rPr lang="es-ES_tradnl" dirty="0" smtClean="0"/>
              <a:t>-Si, es rubio.</a:t>
            </a:r>
          </a:p>
        </p:txBody>
      </p:sp>
    </p:spTree>
    <p:extLst>
      <p:ext uri="{BB962C8B-B14F-4D97-AF65-F5344CB8AC3E}">
        <p14:creationId xmlns:p14="http://schemas.microsoft.com/office/powerpoint/2010/main" val="1244162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0"/>
            <a:ext cx="8763000" cy="70866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s-ES_tradnl" b="1" dirty="0" smtClean="0"/>
              <a:t>F</a:t>
            </a:r>
            <a:r>
              <a:rPr lang="es-ES_tradnl" b="1" dirty="0" smtClean="0"/>
              <a:t>. </a:t>
            </a:r>
            <a:r>
              <a:rPr lang="es-ES_tradnl" i="1" dirty="0" smtClean="0"/>
              <a:t>p.2.18</a:t>
            </a:r>
            <a:endParaRPr lang="es-ES_tradnl" b="1" dirty="0" smtClean="0"/>
          </a:p>
          <a:p>
            <a:pPr marL="514350" indent="-514350">
              <a:buAutoNum type="arabicPeriod"/>
            </a:pPr>
            <a:r>
              <a:rPr lang="es-ES_tradnl" dirty="0" smtClean="0"/>
              <a:t>El comedor	2. el cuarto de baño 	3. la sala</a:t>
            </a:r>
          </a:p>
          <a:p>
            <a:pPr marL="0" indent="0">
              <a:buNone/>
            </a:pPr>
            <a:r>
              <a:rPr lang="es-ES_tradnl" dirty="0" smtClean="0"/>
              <a:t>4. La cocina	5. el cuarto de dormir</a:t>
            </a:r>
          </a:p>
          <a:p>
            <a:pPr marL="0" indent="0">
              <a:buNone/>
            </a:pPr>
            <a:r>
              <a:rPr lang="es-ES_tradnl" b="1" dirty="0" smtClean="0"/>
              <a:t>G.</a:t>
            </a:r>
            <a:endParaRPr lang="es-ES_tradnl" dirty="0" smtClean="0"/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Una casa grande tiene ocho cuartos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Una casa grande tiene cuatro cuartos.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Una casa de apartamentos tiene muchos pisos.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Una casa privada es un edificio alto.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Hay flores y arboles en un garaje.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Hay flores y arboles en un jardín.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Un carro nuevo tiene muchos cuartos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Hay una mesa y cuatro sillas en el baño.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Un hijo único es un gemelo.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Hay un sofá, unas sillas y una mesita con una lámpara en la sala de la casa.</a:t>
            </a:r>
            <a:endParaRPr lang="es-ES_tradnl" dirty="0" smtClean="0"/>
          </a:p>
        </p:txBody>
      </p:sp>
    </p:spTree>
    <p:extLst>
      <p:ext uri="{BB962C8B-B14F-4D97-AF65-F5344CB8AC3E}">
        <p14:creationId xmlns:p14="http://schemas.microsoft.com/office/powerpoint/2010/main" val="3243718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76200"/>
            <a:ext cx="8763000" cy="685800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s-ES_tradnl" b="1" dirty="0"/>
              <a:t>H.</a:t>
            </a:r>
            <a:endParaRPr lang="es-ES_tradnl" dirty="0"/>
          </a:p>
          <a:p>
            <a:pPr marL="514350" indent="-514350">
              <a:buAutoNum type="arabicPeriod"/>
            </a:pPr>
            <a:r>
              <a:rPr lang="es-ES_tradnl" dirty="0"/>
              <a:t>-¿Dónde hay apartamentos?</a:t>
            </a:r>
          </a:p>
          <a:p>
            <a:pPr marL="0" indent="0">
              <a:buNone/>
            </a:pPr>
            <a:r>
              <a:rPr lang="es-ES_tradnl" dirty="0"/>
              <a:t>	a. en la casa privada</a:t>
            </a:r>
          </a:p>
          <a:p>
            <a:pPr marL="0" indent="0">
              <a:buNone/>
            </a:pPr>
            <a:r>
              <a:rPr lang="es-ES_tradnl" dirty="0"/>
              <a:t>	b. delante de la casa</a:t>
            </a:r>
          </a:p>
          <a:p>
            <a:pPr marL="0" indent="0">
              <a:buNone/>
            </a:pPr>
            <a:r>
              <a:rPr lang="es-ES_tradnl" dirty="0"/>
              <a:t>	c. en cada piso de un edificio alto</a:t>
            </a:r>
          </a:p>
          <a:p>
            <a:pPr marL="0" indent="0">
              <a:buNone/>
            </a:pPr>
            <a:r>
              <a:rPr lang="es-ES_tradnl" dirty="0"/>
              <a:t>2. -¿Dónde hay un balcón?</a:t>
            </a:r>
          </a:p>
          <a:p>
            <a:pPr marL="0" indent="0">
              <a:buNone/>
            </a:pPr>
            <a:r>
              <a:rPr lang="es-ES_tradnl" dirty="0"/>
              <a:t>	a. en un árbol</a:t>
            </a:r>
          </a:p>
          <a:p>
            <a:pPr marL="0" indent="0">
              <a:buNone/>
            </a:pPr>
            <a:r>
              <a:rPr lang="es-ES_tradnl" dirty="0"/>
              <a:t>	b. en la sala</a:t>
            </a:r>
          </a:p>
          <a:p>
            <a:pPr marL="0" indent="0">
              <a:buNone/>
            </a:pPr>
            <a:r>
              <a:rPr lang="es-ES_tradnl" dirty="0"/>
              <a:t>	c. en un garaje</a:t>
            </a:r>
          </a:p>
          <a:p>
            <a:pPr marL="0" indent="0">
              <a:buNone/>
            </a:pPr>
            <a:r>
              <a:rPr lang="es-ES_tradnl" dirty="0"/>
              <a:t>3. -¿Dónde hay una cama?</a:t>
            </a:r>
          </a:p>
          <a:p>
            <a:pPr marL="0" indent="0">
              <a:buNone/>
            </a:pPr>
            <a:r>
              <a:rPr lang="es-ES_tradnl" dirty="0"/>
              <a:t>	a. en el comedor</a:t>
            </a:r>
          </a:p>
          <a:p>
            <a:pPr marL="0" indent="0">
              <a:buNone/>
            </a:pPr>
            <a:r>
              <a:rPr lang="es-ES_tradnl" dirty="0"/>
              <a:t>	b. en la sala</a:t>
            </a:r>
          </a:p>
          <a:p>
            <a:pPr marL="0" indent="0">
              <a:buNone/>
            </a:pPr>
            <a:r>
              <a:rPr lang="es-ES_tradnl" dirty="0"/>
              <a:t>	c. en la </a:t>
            </a:r>
            <a:r>
              <a:rPr lang="es-ES_tradnl" dirty="0" smtClean="0"/>
              <a:t>recamara</a:t>
            </a:r>
          </a:p>
          <a:p>
            <a:pPr marL="0" indent="0">
              <a:buNone/>
            </a:pPr>
            <a:r>
              <a:rPr lang="es-ES_tradnl" dirty="0" smtClean="0"/>
              <a:t>4. -¿Tiene </a:t>
            </a:r>
            <a:r>
              <a:rPr lang="es-ES_tradnl" dirty="0"/>
              <a:t>un jardín la casa?</a:t>
            </a:r>
          </a:p>
          <a:p>
            <a:pPr marL="0" indent="0">
              <a:buNone/>
            </a:pPr>
            <a:r>
              <a:rPr lang="es-ES_tradnl" dirty="0"/>
              <a:t>	a. Si, tiene dos</a:t>
            </a:r>
            <a:r>
              <a:rPr lang="es-ES_tradnl" dirty="0" smtClean="0"/>
              <a:t>. Uno </a:t>
            </a:r>
            <a:r>
              <a:rPr lang="es-ES_tradnl" dirty="0"/>
              <a:t>delante y  </a:t>
            </a:r>
            <a:r>
              <a:rPr lang="es-ES_tradnl" dirty="0" smtClean="0"/>
              <a:t>uno </a:t>
            </a:r>
            <a:r>
              <a:rPr lang="es-ES_tradnl" dirty="0"/>
              <a:t>detrás de la </a:t>
            </a:r>
            <a:r>
              <a:rPr lang="es-ES_tradnl" dirty="0" smtClean="0"/>
              <a:t>casa</a:t>
            </a:r>
            <a:r>
              <a:rPr lang="es-ES_tradnl" dirty="0"/>
              <a:t>.</a:t>
            </a:r>
          </a:p>
          <a:p>
            <a:pPr marL="0" indent="0">
              <a:buNone/>
            </a:pPr>
            <a:r>
              <a:rPr lang="es-ES_tradnl" dirty="0"/>
              <a:t>	b. Si, en el garaje</a:t>
            </a:r>
          </a:p>
          <a:p>
            <a:pPr marL="0" indent="0">
              <a:buNone/>
            </a:pPr>
            <a:r>
              <a:rPr lang="es-ES_tradnl" dirty="0"/>
              <a:t>	c. Si, al lado del </a:t>
            </a:r>
            <a:r>
              <a:rPr lang="es-ES_tradnl" dirty="0" smtClean="0"/>
              <a:t>sofá.</a:t>
            </a:r>
          </a:p>
          <a:p>
            <a:pPr marL="0" indent="0">
              <a:buNone/>
            </a:pPr>
            <a:r>
              <a:rPr lang="en-US" dirty="0"/>
              <a:t>5. -</a:t>
            </a:r>
            <a:r>
              <a:rPr lang="es-ES_tradnl" dirty="0"/>
              <a:t>¿Qué tiene un edificio alto?</a:t>
            </a:r>
          </a:p>
          <a:p>
            <a:pPr marL="0" indent="0">
              <a:buNone/>
            </a:pPr>
            <a:r>
              <a:rPr lang="es-ES_tradnl" dirty="0"/>
              <a:t>	a. muchos pisos</a:t>
            </a:r>
          </a:p>
          <a:p>
            <a:pPr marL="0" indent="0">
              <a:buNone/>
            </a:pPr>
            <a:r>
              <a:rPr lang="es-ES_tradnl" dirty="0"/>
              <a:t>	b. dos cuartos en cada piso</a:t>
            </a:r>
          </a:p>
          <a:p>
            <a:pPr marL="0" indent="0">
              <a:buNone/>
            </a:pPr>
            <a:r>
              <a:rPr lang="es-ES_tradnl" dirty="0"/>
              <a:t>	c. un apartamento </a:t>
            </a:r>
            <a:r>
              <a:rPr lang="es-ES_tradnl" dirty="0" smtClean="0"/>
              <a:t>grande</a:t>
            </a:r>
            <a:endParaRPr lang="es-ES_tradnl" dirty="0"/>
          </a:p>
          <a:p>
            <a:pPr marL="0" indent="0">
              <a:buNone/>
            </a:pPr>
            <a:endParaRPr lang="es-ES_tradnl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35386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4250</TotalTime>
  <Words>200</Words>
  <Application>Microsoft Office PowerPoint</Application>
  <PresentationFormat>On-screen Show (4:3)</PresentationFormat>
  <Paragraphs>99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Tarea # 59</vt:lpstr>
      <vt:lpstr>Teacher Oral Parts, Wkbk p. 2.17-2.18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________________ Clase 702 La fecha es el 10 de diciembre del 2013</dc:title>
  <dc:creator>Helen Zumaeta</dc:creator>
  <cp:lastModifiedBy>Helen Zumaeta</cp:lastModifiedBy>
  <cp:revision>40</cp:revision>
  <cp:lastPrinted>2016-03-16T17:23:19Z</cp:lastPrinted>
  <dcterms:created xsi:type="dcterms:W3CDTF">2013-12-09T19:13:15Z</dcterms:created>
  <dcterms:modified xsi:type="dcterms:W3CDTF">2016-03-16T18:11:21Z</dcterms:modified>
</cp:coreProperties>
</file>